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3" r:id="rId2"/>
    <p:sldId id="338" r:id="rId3"/>
    <p:sldId id="339" r:id="rId4"/>
    <p:sldId id="340" r:id="rId5"/>
    <p:sldId id="341" r:id="rId6"/>
    <p:sldId id="342" r:id="rId7"/>
    <p:sldId id="343" r:id="rId8"/>
    <p:sldId id="346" r:id="rId9"/>
    <p:sldId id="347" r:id="rId10"/>
    <p:sldId id="348" r:id="rId11"/>
    <p:sldId id="349" r:id="rId12"/>
    <p:sldId id="350" r:id="rId13"/>
    <p:sldId id="345" r:id="rId14"/>
    <p:sldId id="351" r:id="rId15"/>
    <p:sldId id="336" r:id="rId16"/>
    <p:sldId id="33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80"/>
  </p:normalViewPr>
  <p:slideViewPr>
    <p:cSldViewPr snapToGrid="0" snapToObjects="1" showGuides="1">
      <p:cViewPr varScale="1">
        <p:scale>
          <a:sx n="124" d="100"/>
          <a:sy n="124" d="100"/>
        </p:scale>
        <p:origin x="5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4216-A1D7-034D-BB36-56873BAD5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E8036-7D26-834E-9344-93F89A6A7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0A44C-C117-424C-94FD-DD83A8C6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7453-FA0E-2A46-AD82-31E84E56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FB3C-DCB9-6D4C-8FBE-B53E23FC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36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9C46-17DD-604A-ABEF-3C8BDEBA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E1A8D-4112-5C40-B323-EC9E48CB0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C8AD3-7A3C-6E4B-8809-A13CDE34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58ECB-5F37-AC4C-8B40-FB926BC0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98A6F-B024-3D4A-A682-D61127AB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468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347CE-9DE4-084A-A044-37EFD409B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566BB-C429-D04D-9B3D-A822E6676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C012-16BF-DA4A-96E4-19215BFC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F6399-0112-374B-B346-86CFC53C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68C7B-9426-3341-B161-3B355E66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66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0E87-9207-B14E-AB80-A157EE81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A5CD-1D10-874C-B792-F51D83387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D9BE0-006D-B44E-BE79-9A9C0158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A3E57-901F-F649-A2D5-052D50620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5131C-47AE-5D41-BCB2-A80C5D66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81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3650-F2F6-E845-962D-08BB5B26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280E9-F32C-A445-B5E5-6716E96F3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A3C1-8FC5-8B43-8ECD-72AF475B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6A95C-21DE-CB49-9188-9FD2E2373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DBD85-E07E-2046-82F0-DB544C92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06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5D83-C38D-CC41-8FEC-7BC286C5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38E1E-4756-1A4B-9106-C8C36B45B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FF4C-677B-FE41-BCFC-138CE607D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FC5A3-97FC-4C4F-8F82-A588FFAA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110F-8B05-E04D-9BD2-B3D160E3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4E641-EFDB-F442-B2FA-B50F8ADA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92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154E-2317-9F43-96DF-436BA2C6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36F7E-8AED-B947-B4A0-9BD288C8C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BC9AC-D145-FE41-9783-5AC999C1F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06A74-7882-6C48-9297-42F0FB1D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B997A-8E2D-7F44-B111-DA396C948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DD865C-F019-DB49-A6FF-9E2CBDD0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B0137-5817-5B4E-97CF-9B4C6475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2DF7E-E3D3-5C47-A826-7CB94E1F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34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BF89-71A4-C34C-9667-84C75614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FCBE1-65F0-EC45-A66B-AEF1AE0F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AF8C2-B65A-4846-A51A-FFC3ADDC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4635D-F05D-824D-A48C-CA8DFBF0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93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25311-41C3-E749-B4C7-21AC30DA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A5E73-29D5-EB42-85F8-01E56342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6810F-A790-0B4D-82DB-D186480A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9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403C-5EDA-2349-9C0F-CBFEDA3F0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28E3-513A-BC43-9BE3-890452723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96B0-2C9C-B048-A973-9192ED4C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935C3-2702-264C-A00F-4EC386032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191D6-0F8E-4A47-A387-8A0A430F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76480-ACC7-9D4D-B283-DAFCEF3F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0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C8-50AE-0448-90EC-5CAFB8465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37057-76F2-5644-84C8-82971052F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B5742-D9E3-EF4D-B05B-FE1D3CA71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48D51-083B-DA45-802B-DD19F37A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4003E-3E86-7544-9E58-726D8A90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BD741-811C-7941-97E6-C4EA92C0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0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17332-4936-134F-A85C-8F834EDC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AF43F-237F-DC46-88D3-176398D18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AAE8-EF04-E146-993C-C332BAD69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36EBA-1B32-E24F-A22E-850095CD5E48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80917-54E4-EF40-A817-8FAE26B10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D5887-0462-D34B-84FD-6EC98D4A4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55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5932455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E18E-50B7-DC4F-B488-23E788155D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3DEAD-5C56-7B49-8CBE-5DB5A554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pandas dataframes</a:t>
            </a:r>
          </a:p>
        </p:txBody>
      </p:sp>
    </p:spTree>
    <p:extLst>
      <p:ext uri="{BB962C8B-B14F-4D97-AF65-F5344CB8AC3E}">
        <p14:creationId xmlns:p14="http://schemas.microsoft.com/office/powerpoint/2010/main" val="3623524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describe et value_counts()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21852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a vu describe() pour avoir des stats sur des colonnnes numeriques</a:t>
            </a:r>
          </a:p>
          <a:p>
            <a:r>
              <a:rPr lang="fr-FR" sz="2400"/>
              <a:t>value_counts compte les differentes valeurs d'une colonne categorielle</a:t>
            </a:r>
          </a:p>
          <a:p>
            <a:r>
              <a:rPr lang="fr-FR" sz="2400"/>
              <a:t>Par exemple df.domanialite</a:t>
            </a:r>
          </a:p>
          <a:p>
            <a:endParaRPr lang="fr-F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df.domanialite.value_counts(dropna= False)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3432F-6CA8-5C47-B168-D6D7F30490C2}"/>
              </a:ext>
            </a:extLst>
          </p:cNvPr>
          <p:cNvSpPr/>
          <p:nvPr/>
        </p:nvSpPr>
        <p:spPr>
          <a:xfrm>
            <a:off x="838200" y="4580920"/>
            <a:ext cx="10913076" cy="156966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Et pour compter les nombre de valeur manquante par colonne avec 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endParaRPr lang="fr-FR" sz="2400">
              <a:cs typeface="Courier New" panose="02070309020205020404" pitchFamily="49" charset="0"/>
            </a:endParaRP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df[df.arrondissement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].shape</a:t>
            </a:r>
          </a:p>
          <a:p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DEA728-D8C1-EE46-85F0-1DF35A02D7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616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sur les avenues, les boulevards, les places ou dans les rues. On va créer 4 colonnes, une par type de voie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AB461-702B-DE45-903D-D42EEB607F6F}"/>
              </a:ext>
            </a:extLst>
          </p:cNvPr>
          <p:cNvSpPr txBox="1"/>
          <p:nvPr/>
        </p:nvSpPr>
        <p:spPr>
          <a:xfrm>
            <a:off x="838200" y="3278875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3469C-2F50-ED47-B0BD-603ACFF4B77A}"/>
              </a:ext>
            </a:extLst>
          </p:cNvPr>
          <p:cNvSpPr txBox="1"/>
          <p:nvPr/>
        </p:nvSpPr>
        <p:spPr>
          <a:xfrm>
            <a:off x="838200" y="4857668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628118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15696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Il y a plein d'arbres qui ont une hauteur de 0</a:t>
            </a:r>
          </a:p>
          <a:p>
            <a:r>
              <a:rPr lang="fr-FR" sz="2400"/>
              <a:t>Quelles est la repartition de leur circonference ?</a:t>
            </a:r>
          </a:p>
          <a:p>
            <a:r>
              <a:rPr lang="fr-FR" sz="2400"/>
              <a:t>Est-ce que une hauteur de 0 m veut en fait dire moins d'un metre ?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87072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Detecter les colonnes vides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33384"/>
            <a:ext cx="10665941" cy="4053016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pd.read_csv('fete-de-la-musique-2018.csv')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df.shape </a:t>
            </a:r>
            <a:r>
              <a:rPr lang="fr-FR" sz="2400">
                <a:cs typeface="Courier New" panose="02070309020205020404" pitchFamily="49" charset="0"/>
              </a:rPr>
              <a:t>donne 4684, 179. soit 179 colonnes!!!</a:t>
            </a:r>
          </a:p>
          <a:p>
            <a:r>
              <a:rPr lang="fr-FR" sz="2400">
                <a:cs typeface="Courier New" panose="02070309020205020404" pitchFamily="49" charset="0"/>
              </a:rPr>
              <a:t>la plupart sont presques vides</a:t>
            </a:r>
          </a:p>
          <a:p>
            <a:r>
              <a:rPr lang="fr-FR" sz="2400">
                <a:cs typeface="Courier New" panose="02070309020205020404" pitchFamily="49" charset="0"/>
              </a:rPr>
              <a:t>Par exemple l'avant derniere: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col = df.columns[-2]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isnull() to the rescue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df[df[col].isnull()].shape</a:t>
            </a:r>
          </a:p>
          <a:p>
            <a:r>
              <a:rPr lang="fr-FR" sz="2400">
                <a:cs typeface="Courier New" panose="02070309020205020404" pitchFamily="49" charset="0"/>
              </a:rPr>
              <a:t>donne 4684 rangées. Donc cette colonne est vide!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1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CEC16-CB06-AF49-AC0D-DE44BB7C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3CA9F-C887-FE4E-AA1B-C58780F43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20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1A9A-B519-984E-80F9-118BA791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CCC2-20AC-024B-918E-7C062340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Executer un script python en ligne de commande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mon_super_script.py --parametre "valeur" --autre-parametre "autre valeur"</a:t>
            </a:r>
          </a:p>
          <a:p>
            <a:pPr marL="0" indent="0">
              <a:buNone/>
            </a:pPr>
            <a:r>
              <a:rPr lang="fr-FR">
                <a:cs typeface="Courier New" panose="02070309020205020404" pitchFamily="49" charset="0"/>
              </a:rPr>
              <a:t>Voir exemple les-arbres.py</a:t>
            </a:r>
          </a:p>
        </p:txBody>
      </p:sp>
    </p:spTree>
    <p:extLst>
      <p:ext uri="{BB962C8B-B14F-4D97-AF65-F5344CB8AC3E}">
        <p14:creationId xmlns:p14="http://schemas.microsoft.com/office/powerpoint/2010/main" val="2503542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CA84-E40C-BA40-B014-2031C35E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 python: la structure globale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166C-46CA-4F4D-9AAC-33B4C943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0563" cy="4351338"/>
          </a:xfrm>
        </p:spPr>
        <p:txBody>
          <a:bodyPr/>
          <a:lstStyle/>
          <a:p>
            <a:r>
              <a:rPr lang="fr-FR">
                <a:cs typeface="Courier New" panose="02070309020205020404" pitchFamily="49" charset="0"/>
              </a:rPr>
              <a:t>import …</a:t>
            </a:r>
          </a:p>
          <a:p>
            <a:r>
              <a:rPr lang="fr-FR">
                <a:cs typeface="Courier New" panose="02070309020205020404" pitchFamily="49" charset="0"/>
              </a:rPr>
              <a:t>Definition des fonctions</a:t>
            </a:r>
          </a:p>
          <a:p>
            <a:r>
              <a:rPr lang="fr-FR">
                <a:cs typeface="Courier New" panose="02070309020205020404" pitchFamily="49" charset="0"/>
              </a:rPr>
              <a:t>variables globales et constantes</a:t>
            </a:r>
          </a:p>
          <a:p>
            <a:r>
              <a:rPr lang="fr-FR">
                <a:cs typeface="Courier New" panose="02070309020205020404" pitchFamily="49" charset="0"/>
              </a:rPr>
              <a:t>Le script principale demarre avec </a:t>
            </a:r>
          </a:p>
          <a:p>
            <a:pPr lvl="1"/>
            <a:r>
              <a:rPr lang="fr-FR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__name__== '__main__':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Lire les parameters</a:t>
            </a:r>
          </a:p>
        </p:txBody>
      </p:sp>
    </p:spTree>
    <p:extLst>
      <p:ext uri="{BB962C8B-B14F-4D97-AF65-F5344CB8AC3E}">
        <p14:creationId xmlns:p14="http://schemas.microsoft.com/office/powerpoint/2010/main" val="407721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5275C0-C2C0-794A-BBEC-15E5BC34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3" y="534256"/>
            <a:ext cx="4476562" cy="2506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7E0F7-D98D-D64D-88AA-51642B45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35" y="4551086"/>
            <a:ext cx="3356649" cy="1888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5DC8D-BE1B-0349-ABE6-70287839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36" y="837785"/>
            <a:ext cx="2671534" cy="2671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F94E9-B1AA-6B46-A215-C6C0329D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34" y="375868"/>
            <a:ext cx="3375866" cy="60015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E073C0-F5CF-584B-843D-508D2DAC9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255" y="3041131"/>
            <a:ext cx="3048000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733A6-39F9-2349-9C1A-0A593A899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563" y="4352143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FA35-2C02-2C4E-8428-1AB88CAB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EB80D-6801-F94E-9907-FD95CF2E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816"/>
            <a:ext cx="10515600" cy="4867147"/>
          </a:xfrm>
        </p:spPr>
        <p:txBody>
          <a:bodyPr/>
          <a:lstStyle/>
          <a:p>
            <a:r>
              <a:rPr lang="fr-FR"/>
              <a:t>https://pandas.pydata.org/</a:t>
            </a:r>
          </a:p>
          <a:p>
            <a:r>
              <a:rPr lang="fr-FR"/>
              <a:t>Structure de données en dataframe: columns / rows</a:t>
            </a:r>
          </a:p>
          <a:p>
            <a:r>
              <a:rPr lang="fr-FR"/>
              <a:t>Lien direct avec les fichiers csv ou excel</a:t>
            </a:r>
          </a:p>
          <a:p>
            <a:r>
              <a:rPr lang="fr-FR"/>
              <a:t>Top pour</a:t>
            </a:r>
          </a:p>
          <a:p>
            <a:pPr lvl="1"/>
            <a:r>
              <a:rPr lang="fr-FR"/>
              <a:t>Créer des nouvelles colonnes / variables</a:t>
            </a:r>
          </a:p>
          <a:p>
            <a:pPr lvl="1"/>
            <a:r>
              <a:rPr lang="fr-FR"/>
              <a:t>Faire des subsets</a:t>
            </a:r>
          </a:p>
          <a:p>
            <a:pPr lvl="1"/>
            <a:r>
              <a:rPr lang="fr-FR"/>
              <a:t>Analyser les donnees</a:t>
            </a:r>
          </a:p>
          <a:p>
            <a:r>
              <a:rPr lang="fr-FR"/>
              <a:t>Rapide, sympatique et franchement genial!</a:t>
            </a:r>
          </a:p>
          <a:p>
            <a:r>
              <a:rPr lang="fr-FR"/>
              <a:t>Video intro 10mn par Wes McKinney </a:t>
            </a:r>
            <a:r>
              <a:rPr lang="fr-FR">
                <a:hlinkClick r:id="rId2"/>
              </a:rPr>
              <a:t>https://vimeo.com/59324550</a:t>
            </a:r>
            <a:r>
              <a:rPr lang="fr-FR"/>
              <a:t> </a:t>
            </a:r>
          </a:p>
          <a:p>
            <a:r>
              <a:rPr lang="fr-FR"/>
              <a:t>A few tricks to know</a:t>
            </a:r>
          </a:p>
        </p:txBody>
      </p:sp>
    </p:spTree>
    <p:extLst>
      <p:ext uri="{BB962C8B-B14F-4D97-AF65-F5344CB8AC3E}">
        <p14:creationId xmlns:p14="http://schemas.microsoft.com/office/powerpoint/2010/main" val="88943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solidFill>
            <a:schemeClr val="tx1"/>
          </a:solidFill>
          <a:ln w="28575">
            <a:solidFill>
              <a:srgbClr val="00B050"/>
            </a:solidFill>
          </a:ln>
        </p:spPr>
        <p:txBody>
          <a:bodyPr/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18F76-4D57-BD4A-A30F-49337ED3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908" y="2791639"/>
            <a:ext cx="5040184" cy="37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9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solidFill>
            <a:schemeClr val="tx1"/>
          </a:solidFill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C78FA5-B9F2-CA47-A82B-1A19835D7D53}"/>
              </a:ext>
            </a:extLst>
          </p:cNvPr>
          <p:cNvSpPr txBox="1">
            <a:spLocks/>
          </p:cNvSpPr>
          <p:nvPr/>
        </p:nvSpPr>
        <p:spPr>
          <a:xfrm>
            <a:off x="838200" y="2746761"/>
            <a:ext cx="4722341" cy="2924990"/>
          </a:xfrm>
          <a:prstGeom prst="rect">
            <a:avLst/>
          </a:prstGeom>
          <a:solidFill>
            <a:schemeClr val="tx1"/>
          </a:solidFill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df.head()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df.columns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df.describe()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df.tail()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2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Autres formats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E5224-CCFF-1744-A8FD-313F5A15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09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F5750-79A8-2840-A96F-9FE8631D0F67}"/>
              </a:ext>
            </a:extLst>
          </p:cNvPr>
          <p:cNvSpPr txBox="1"/>
          <p:nvPr/>
        </p:nvSpPr>
        <p:spPr>
          <a:xfrm>
            <a:off x="1346886" y="4300149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pd.read_csv()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pd.read_excel()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pd.read_json()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9956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Application: les arbres de Paris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5941" cy="722366"/>
          </a:xfrm>
          <a:solidFill>
            <a:schemeClr val="tx1"/>
          </a:solidFill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49412" y="3112917"/>
            <a:ext cx="10429102" cy="30469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va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Regarder ce que contient ce dataset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Renommer les colonnes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Supprimer les colonnes qui ne nous interessent pas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Eliminer les arbres plus haut que la tour effeil ou plus large que la place de de l'arc de Triomphe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Voir quels sont les arrondissement avec le plus d'arbres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Etc …</a:t>
            </a:r>
          </a:p>
        </p:txBody>
      </p:sp>
    </p:spTree>
    <p:extLst>
      <p:ext uri="{BB962C8B-B14F-4D97-AF65-F5344CB8AC3E}">
        <p14:creationId xmlns:p14="http://schemas.microsoft.com/office/powerpoint/2010/main" val="143271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343929" y="2258568"/>
            <a:ext cx="11504141" cy="4154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df.hauteur_m.describe() 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montre qu'on a des arbres de 818km de haut!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Combien d'arbres de plus de 100 m de haut dans le dataset ?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= df.hauteur_m &gt;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df[condition].shape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On a 137 arbres de plus de 100 m de haut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est un dataframe qui a row associe une variable True / False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71D24-8449-0B4F-9EB3-0C5058689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42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360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endParaRPr lang="fr-FR" sz="2400"/>
          </a:p>
          <a:p>
            <a:r>
              <a:rPr lang="fr-FR" sz="2000"/>
              <a:t>Si on regarde la circonference on a aussi des valeurs aberrantes avec un max a 250m de circonference! </a:t>
            </a:r>
            <a:r>
              <a:rPr lang="fr-FR" sz="2000">
                <a:cs typeface="Courier New" panose="02070309020205020404" pitchFamily="49" charset="0"/>
              </a:rPr>
              <a:t>On veut ne garder que les arbres de moins de 100 et de circonference &lt; 5m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cond = (df.hauteur_m &lt; 100) &amp; (df.circonferenceencm &lt; 500 )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df[cond].shape </a:t>
            </a:r>
            <a:r>
              <a:rPr lang="fr-FR" sz="2000">
                <a:cs typeface="Courier New" panose="02070309020205020404" pitchFamily="49" charset="0"/>
              </a:rPr>
              <a:t>=&gt; 200032 au lieu de 200</a:t>
            </a:r>
            <a:r>
              <a:rPr lang="fr-FR" sz="2000" b="1">
                <a:cs typeface="Courier New" panose="02070309020205020404" pitchFamily="49" charset="0"/>
              </a:rPr>
              <a:t>3</a:t>
            </a:r>
            <a:r>
              <a:rPr lang="fr-FR" sz="2000">
                <a:cs typeface="Courier New" panose="02070309020205020404" pitchFamily="49" charset="0"/>
              </a:rPr>
              <a:t>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Et maintenant on ne garde que les rows qui respecte cette condition avec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 = df[cond]</a:t>
            </a:r>
          </a:p>
          <a:p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Super simple!!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F5B03-AE6C-E449-A19C-1F7C4A439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795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773</Words>
  <Application>Microsoft Macintosh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Python 3</vt:lpstr>
      <vt:lpstr>PowerPoint Presentation</vt:lpstr>
      <vt:lpstr>Pandas</vt:lpstr>
      <vt:lpstr>Lire un fichier csv</vt:lpstr>
      <vt:lpstr>Lire un fichier csv</vt:lpstr>
      <vt:lpstr>Autres formats</vt:lpstr>
      <vt:lpstr>Application: les arbres de Paris</vt:lpstr>
      <vt:lpstr>Dataframe subsetting</vt:lpstr>
      <vt:lpstr>Dataframe subsetting</vt:lpstr>
      <vt:lpstr>Dataframe describe et value_counts()</vt:lpstr>
      <vt:lpstr>Dataframe créer de nouvelles colonnes</vt:lpstr>
      <vt:lpstr>Dataframe créer de nouvelles colonnes</vt:lpstr>
      <vt:lpstr>Detecter les colonnes vides</vt:lpstr>
      <vt:lpstr>Script python</vt:lpstr>
      <vt:lpstr>Scripts python</vt:lpstr>
      <vt:lpstr>Script python: la structure globale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J3</dc:title>
  <dc:creator>Alex Perrier</dc:creator>
  <cp:lastModifiedBy>Alex Perrier</cp:lastModifiedBy>
  <cp:revision>13</cp:revision>
  <dcterms:created xsi:type="dcterms:W3CDTF">2018-09-12T18:11:09Z</dcterms:created>
  <dcterms:modified xsi:type="dcterms:W3CDTF">2019-09-17T17:22:03Z</dcterms:modified>
</cp:coreProperties>
</file>